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embeddedFontLst>
    <p:embeddedFont>
      <p:font typeface="Raleway"/>
      <p:regular r:id="rId45"/>
      <p:bold r:id="rId46"/>
      <p:italic r:id="rId47"/>
      <p:boldItalic r:id="rId48"/>
    </p:embeddedFont>
    <p:embeddedFont>
      <p:font typeface="La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Raleway-bold.fntdata"/><Relationship Id="rId45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aleway-boldItalic.fntdata"/><Relationship Id="rId47" Type="http://schemas.openxmlformats.org/officeDocument/2006/relationships/font" Target="fonts/Raleway-italic.fntdata"/><Relationship Id="rId49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-italic.fntdata"/><Relationship Id="rId50" Type="http://schemas.openxmlformats.org/officeDocument/2006/relationships/font" Target="fonts/Lato-bold.fntdata"/><Relationship Id="rId52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dfed080b4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dfed080b4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dfed080b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dfed080b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dfed080b4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dfed080b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dfed080b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dfed080b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dfed080b4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dfed080b4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dfed080b4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dfed080b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dfed080b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dfed080b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dfed080b4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dfed080b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dfed080b4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dfed080b4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6dfed080b4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6dfed080b4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dfed080b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dfed080b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dfed080b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dfed080b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6dfed080b4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6dfed080b4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dfed080b4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dfed080b4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fed080b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fed080b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fed080b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fed080b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dfed080b4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dfed080b4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dfed080b4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6dfed080b4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dfed080b4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dfed080b4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dfed080b4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6dfed080b4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dfed080b4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dfed080b4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dfed080b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dfed080b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dfed080b4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dfed080b4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cd08764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cd08764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cd08764e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cd08764e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cd08764e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7cd08764e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cd08764e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cd08764e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7cd08764e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7cd08764e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cd087655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cd087655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7cd087655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7cd087655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7cd087655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7cd087655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7cd087655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7cd087655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dfed080b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dfed080b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dfed080b4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dfed080b4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dfed080b4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dfed080b4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dfed080b4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dfed080b4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dfed080b4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dfed080b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6dfed080b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6dfed080b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gif"/><Relationship Id="rId4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23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2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Introduction to Elegant </a:t>
            </a:r>
            <a:r>
              <a:rPr lang="en-GB"/>
              <a:t>Bizarreness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(Quantum Computing)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Bits! But...quantum?</a:t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Classical bits or just bits can have two distinct states, 0 or 1. 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Entropy!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Quantum bits on the other hand can be 0 or 1 or anything in-between!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This is possible because of the property of quantum systems called superposition.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Formally…</a:t>
            </a:r>
            <a:r>
              <a:rPr lang="en-GB"/>
              <a:t> A qubit is a quantum system which represents the smallest unit of quantum information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Ohhhh, </a:t>
            </a:r>
            <a:r>
              <a:rPr i="1" lang="en-GB"/>
              <a:t>quantum bits!</a:t>
            </a:r>
            <a:endParaRPr i="1"/>
          </a:p>
        </p:txBody>
      </p:sp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2675" y="2120977"/>
            <a:ext cx="3098451" cy="2480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650" y="2120963"/>
            <a:ext cx="4961801" cy="90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 rotWithShape="1">
          <a:blip r:embed="rId5">
            <a:alphaModFix/>
          </a:blip>
          <a:srcRect b="11169" l="0" r="18220" t="8759"/>
          <a:stretch/>
        </p:blipFill>
        <p:spPr>
          <a:xfrm>
            <a:off x="1452075" y="2829875"/>
            <a:ext cx="2422300" cy="19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Qubits</a:t>
            </a:r>
            <a:endParaRPr/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If you have </a:t>
            </a:r>
            <a:r>
              <a:rPr i="1" lang="en-GB" sz="1800"/>
              <a:t>n </a:t>
            </a:r>
            <a:r>
              <a:rPr lang="en-GB" sz="1800"/>
              <a:t>qubits then you have 2</a:t>
            </a:r>
            <a:r>
              <a:rPr baseline="30000" lang="en-GB" sz="1800"/>
              <a:t>n</a:t>
            </a:r>
            <a:r>
              <a:rPr lang="en-GB" sz="1800"/>
              <a:t> computational power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Can any vector be a qubit?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9173" y="2899223"/>
            <a:ext cx="5365651" cy="9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Bra-ket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ket is the notation we’ve been using to represent quantum states so far (|ψ⟩).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bra, on the other hand, is the conjugate transpose of the ket and is denoted by 〈ψ|.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1450" y="2786050"/>
            <a:ext cx="4622300" cy="184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Vectors and Vector Spaces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729450" y="2078875"/>
            <a:ext cx="7688700" cy="29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 generic definition is that, vectors are mathematical objects that have both magnitude and direction. 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A vector space over a field F is a set of objects (vectors), where two conditions hold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 sz="1400">
                <a:solidFill>
                  <a:srgbClr val="000000"/>
                </a:solidFill>
              </a:rPr>
              <a:t>The operation to add two vectors is closed </a:t>
            </a:r>
            <a:endParaRPr sz="1400"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 sz="1400">
                <a:solidFill>
                  <a:srgbClr val="000000"/>
                </a:solidFill>
              </a:rPr>
              <a:t>The operation of </a:t>
            </a:r>
            <a:r>
              <a:rPr lang="en-GB" sz="1400">
                <a:solidFill>
                  <a:srgbClr val="000000"/>
                </a:solidFill>
              </a:rPr>
              <a:t>multiplying</a:t>
            </a:r>
            <a:r>
              <a:rPr lang="en-GB" sz="1400">
                <a:solidFill>
                  <a:srgbClr val="000000"/>
                </a:solidFill>
              </a:rPr>
              <a:t> a vector with a scalar is closed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We represent qubits as “state vectors”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There are simply vectors, no different than the one just presented that point to a specific point in space that corresponds to a particular quantum state. Oftentimes, this is visualized using a Bloch sphere. For instance, a vector, representing the state of a quantum system could look something like this arrow, enclosed inside the Bloch sphere, which is the so-called "state" space of all possible points to which our state vectors can "point"</a:t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Bloch sphere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Another way to represent a qubit is the bloch sphere representation.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This is a 3D sphere of unit radius and each point on its surface represents a different state. </a:t>
            </a:r>
            <a:endParaRPr sz="1400"/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9825" y="2954475"/>
            <a:ext cx="1867950" cy="198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Wow! That’s quite a lot, you’re almost there!</a:t>
            </a:r>
            <a:endParaRPr/>
          </a:p>
        </p:txBody>
      </p:sp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6588" y="2164925"/>
            <a:ext cx="3670824" cy="195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Inner product</a:t>
            </a:r>
            <a:endParaRPr/>
          </a:p>
        </p:txBody>
      </p:sp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Qubits are vectors in a 2</a:t>
            </a:r>
            <a:r>
              <a:rPr baseline="30000" lang="en-GB" sz="1800"/>
              <a:t>n</a:t>
            </a:r>
            <a:r>
              <a:rPr lang="en-GB" sz="1800"/>
              <a:t> Hilbert space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Geometrically equivalent to the dot product</a:t>
            </a:r>
            <a:endParaRPr sz="1800"/>
          </a:p>
        </p:txBody>
      </p:sp>
      <p:pic>
        <p:nvPicPr>
          <p:cNvPr id="192" name="Google Shape;192;p29"/>
          <p:cNvPicPr preferRelativeResize="0"/>
          <p:nvPr/>
        </p:nvPicPr>
        <p:blipFill rotWithShape="1">
          <a:blip r:embed="rId3">
            <a:alphaModFix/>
          </a:blip>
          <a:srcRect b="0" l="9386" r="11405" t="0"/>
          <a:stretch/>
        </p:blipFill>
        <p:spPr>
          <a:xfrm>
            <a:off x="1637225" y="2963775"/>
            <a:ext cx="5764925" cy="11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Looking at Schrödinger’s catto </a:t>
            </a:r>
            <a:r>
              <a:rPr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🐈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How do you measure something? And how does this fit in with our trip down physics lane?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The way we measure a qubit in a state|</a:t>
            </a:r>
            <a:r>
              <a:rPr i="1" lang="en-GB" sz="1400">
                <a:solidFill>
                  <a:srgbClr val="000000"/>
                </a:solidFill>
              </a:rPr>
              <a:t>b</a:t>
            </a:r>
            <a:r>
              <a:rPr lang="en-GB" sz="1400">
                <a:solidFill>
                  <a:srgbClr val="000000"/>
                </a:solidFill>
              </a:rPr>
              <a:t>⟩ is to take the inner product of the qubit with the state in which you want to measure it in and take the modulus of this result and square it.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sz="1400">
                <a:solidFill>
                  <a:srgbClr val="000000"/>
                </a:solidFill>
              </a:rPr>
              <a:t>This gives us the probability that the post-measurement state of the qubit will be |</a:t>
            </a:r>
            <a:r>
              <a:rPr i="1" lang="en-GB" sz="1400">
                <a:solidFill>
                  <a:srgbClr val="000000"/>
                </a:solidFill>
              </a:rPr>
              <a:t>b</a:t>
            </a:r>
            <a:r>
              <a:rPr lang="en-GB" sz="1400">
                <a:solidFill>
                  <a:srgbClr val="000000"/>
                </a:solidFill>
              </a:rPr>
              <a:t>⟩.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6875" y="3231125"/>
            <a:ext cx="3750249" cy="161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Matrices and why they are important</a:t>
            </a:r>
            <a:endParaRPr/>
          </a:p>
        </p:txBody>
      </p:sp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 linear algebra, think of a matrix as an “operation” that modifies the state of a qubit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Columns of matrices as vectors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Columns are the transformed standard bases when the operation is applied on them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These operations are termed as gates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even bother?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Moore’s law is slowing down!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Dire need for high computing power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Simulating complex molecules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 need physics to make our communications secure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vv fast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Much faster than classical computers in SOME cases. Not all.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And finally…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Is kul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Gates</a:t>
            </a:r>
            <a:endParaRPr/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729450" y="2078875"/>
            <a:ext cx="76887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657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 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Gates</a:t>
            </a:r>
            <a:endParaRPr/>
          </a:p>
        </p:txBody>
      </p:sp>
      <p:sp>
        <p:nvSpPr>
          <p:cNvPr id="217" name="Google Shape;217;p33"/>
          <p:cNvSpPr txBox="1"/>
          <p:nvPr>
            <p:ph idx="1" type="body"/>
          </p:nvPr>
        </p:nvSpPr>
        <p:spPr>
          <a:xfrm>
            <a:off x="729450" y="2078875"/>
            <a:ext cx="7688700" cy="28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457200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Hehe, wrong Gates (sorry, was bored)</a:t>
            </a:r>
            <a:endParaRPr sz="1800"/>
          </a:p>
          <a:p>
            <a:pPr indent="0" lvl="0" marL="365760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 </a:t>
            </a:r>
            <a:endParaRPr sz="1800"/>
          </a:p>
        </p:txBody>
      </p:sp>
      <p:pic>
        <p:nvPicPr>
          <p:cNvPr id="218" name="Google Shape;2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1957392" cy="2609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Classical and quantum gates</a:t>
            </a:r>
            <a:endParaRPr/>
          </a:p>
        </p:txBody>
      </p:sp>
      <p:sp>
        <p:nvSpPr>
          <p:cNvPr id="224" name="Google Shape;224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are the differences between the two?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Classical NOT vs classical OR, AND etc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How does it relate to the physics of information?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What are some of the equivalent gates between classical and quantum computing?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 gates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These are nothing but unitary matrices that change the state of the qubit.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1" name="Google Shape;23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2825" y="2800625"/>
            <a:ext cx="3057525" cy="41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 gates</a:t>
            </a:r>
            <a:endParaRPr/>
          </a:p>
        </p:txBody>
      </p:sp>
      <p:sp>
        <p:nvSpPr>
          <p:cNvPr id="237" name="Google Shape;237;p3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Pauli X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Equivalent to the classical NOT gate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Flips the standard bases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Has no </a:t>
            </a:r>
            <a:r>
              <a:rPr lang="en-GB"/>
              <a:t>effect</a:t>
            </a:r>
            <a:r>
              <a:rPr lang="en-GB"/>
              <a:t> on the Hadamard basis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It rotates the qubit about the X axis on the bloch sphere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175" y="1490550"/>
            <a:ext cx="3191650" cy="319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6149" y="3995700"/>
            <a:ext cx="1479300" cy="75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</a:t>
            </a:r>
            <a:r>
              <a:rPr lang="en-GB"/>
              <a:t> gates</a:t>
            </a:r>
            <a:endParaRPr/>
          </a:p>
        </p:txBody>
      </p:sp>
      <p:sp>
        <p:nvSpPr>
          <p:cNvPr id="245" name="Google Shape;245;p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Identity gate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Any qubits when operated on by th</a:t>
            </a:r>
            <a:r>
              <a:rPr lang="en-GB"/>
              <a:t>is gate does not change.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Hadamard gate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Like, the Paulis, the Hadamard is also a half rotation about the Bloch sphere. However, the difference is that it rotates about an axis that is exactly between the X and the Z axes.</a:t>
            </a:r>
            <a:endParaRPr/>
          </a:p>
        </p:txBody>
      </p:sp>
      <p:pic>
        <p:nvPicPr>
          <p:cNvPr id="246" name="Google Shape;24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575" y="1853850"/>
            <a:ext cx="2974275" cy="29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they look like?</a:t>
            </a:r>
            <a:endParaRPr/>
          </a:p>
        </p:txBody>
      </p:sp>
      <p:sp>
        <p:nvSpPr>
          <p:cNvPr id="252" name="Google Shape;252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Matrices!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3" name="Google Shape;25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575" y="2849000"/>
            <a:ext cx="1600925" cy="8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02725" y="2882575"/>
            <a:ext cx="1600925" cy="769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5900" y="2850075"/>
            <a:ext cx="2078701" cy="71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Heads or tails?</a:t>
            </a:r>
            <a:endParaRPr/>
          </a:p>
        </p:txBody>
      </p:sp>
      <p:sp>
        <p:nvSpPr>
          <p:cNvPr id="261" name="Google Shape;261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9"/>
          <p:cNvPicPr preferRelativeResize="0"/>
          <p:nvPr/>
        </p:nvPicPr>
        <p:blipFill rotWithShape="1">
          <a:blip r:embed="rId3">
            <a:alphaModFix/>
          </a:blip>
          <a:srcRect b="0" l="0" r="49471" t="0"/>
          <a:stretch/>
        </p:blipFill>
        <p:spPr>
          <a:xfrm>
            <a:off x="1274400" y="2126675"/>
            <a:ext cx="1835126" cy="272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39"/>
          <p:cNvPicPr preferRelativeResize="0"/>
          <p:nvPr/>
        </p:nvPicPr>
        <p:blipFill rotWithShape="1">
          <a:blip r:embed="rId4">
            <a:alphaModFix/>
          </a:blip>
          <a:srcRect b="0" l="50517" r="0" t="0"/>
          <a:stretch/>
        </p:blipFill>
        <p:spPr>
          <a:xfrm>
            <a:off x="5585650" y="2078875"/>
            <a:ext cx="1835126" cy="2781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9"/>
          <p:cNvPicPr preferRelativeResize="0"/>
          <p:nvPr/>
        </p:nvPicPr>
        <p:blipFill rotWithShape="1">
          <a:blip r:embed="rId5">
            <a:alphaModFix/>
          </a:blip>
          <a:srcRect b="16492" l="16968" r="16955" t="17535"/>
          <a:stretch/>
        </p:blipFill>
        <p:spPr>
          <a:xfrm>
            <a:off x="3481010" y="2531100"/>
            <a:ext cx="1733150" cy="17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Rules</a:t>
            </a:r>
            <a:endParaRPr/>
          </a:p>
        </p:txBody>
      </p:sp>
      <p:sp>
        <p:nvSpPr>
          <p:cNvPr id="270" name="Google Shape;270;p4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coin starts with heads facing up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first move is made by your opponent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second move is made by you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During these moves, neither you nor your opponent can see the coin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third move is again made by your opponent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 the end, if there’s tails facing up, you win, else your opponent wins!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Finer details</a:t>
            </a:r>
            <a:endParaRPr/>
          </a:p>
        </p:txBody>
      </p:sp>
      <p:sp>
        <p:nvSpPr>
          <p:cNvPr id="276" name="Google Shape;276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You can either decide to flip the coin or leave it as it is!</a:t>
            </a:r>
            <a:endParaRPr sz="1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But remember, you can’t see the coin!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Meme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b="14559" l="0" r="14559" t="0"/>
          <a:stretch/>
        </p:blipFill>
        <p:spPr>
          <a:xfrm>
            <a:off x="2734525" y="2078875"/>
            <a:ext cx="4014524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/>
          <p:nvPr/>
        </p:nvSpPr>
        <p:spPr>
          <a:xfrm>
            <a:off x="2935300" y="3833475"/>
            <a:ext cx="2822480" cy="4185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I am speed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Finer details</a:t>
            </a:r>
            <a:endParaRPr/>
          </a:p>
        </p:txBody>
      </p:sp>
      <p:sp>
        <p:nvSpPr>
          <p:cNvPr id="282" name="Google Shape;282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 											Heads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|</a:t>
            </a:r>
            <a:r>
              <a:rPr i="1" lang="en-GB" sz="3000">
                <a:solidFill>
                  <a:srgbClr val="000000"/>
                </a:solidFill>
              </a:rPr>
              <a:t>1</a:t>
            </a:r>
            <a:r>
              <a:rPr lang="en-GB" sz="3000">
                <a:solidFill>
                  <a:srgbClr val="000000"/>
                </a:solidFill>
              </a:rPr>
              <a:t>⟩ 											Tails</a:t>
            </a:r>
            <a:endParaRPr sz="3000"/>
          </a:p>
        </p:txBody>
      </p:sp>
      <p:sp>
        <p:nvSpPr>
          <p:cNvPr id="283" name="Google Shape;283;p42"/>
          <p:cNvSpPr/>
          <p:nvPr/>
        </p:nvSpPr>
        <p:spPr>
          <a:xfrm>
            <a:off x="2488075" y="2246550"/>
            <a:ext cx="3030600" cy="32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42"/>
          <p:cNvSpPr/>
          <p:nvPr/>
        </p:nvSpPr>
        <p:spPr>
          <a:xfrm>
            <a:off x="2488075" y="3699200"/>
            <a:ext cx="3030600" cy="32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Finer details</a:t>
            </a:r>
            <a:endParaRPr/>
          </a:p>
        </p:txBody>
      </p:sp>
      <p:sp>
        <p:nvSpPr>
          <p:cNvPr id="290" name="Google Shape;290;p4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Flip  											Pauli X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No flip 											Identity</a:t>
            </a:r>
            <a:endParaRPr sz="1800"/>
          </a:p>
        </p:txBody>
      </p:sp>
      <p:sp>
        <p:nvSpPr>
          <p:cNvPr id="291" name="Google Shape;291;p43"/>
          <p:cNvSpPr/>
          <p:nvPr/>
        </p:nvSpPr>
        <p:spPr>
          <a:xfrm>
            <a:off x="2103425" y="2173800"/>
            <a:ext cx="3638400" cy="33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43"/>
          <p:cNvSpPr/>
          <p:nvPr/>
        </p:nvSpPr>
        <p:spPr>
          <a:xfrm>
            <a:off x="2103425" y="3186800"/>
            <a:ext cx="3638400" cy="33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Classical opponent</a:t>
            </a:r>
            <a:endParaRPr/>
          </a:p>
        </p:txBody>
      </p:sp>
      <p:sp>
        <p:nvSpPr>
          <p:cNvPr id="298" name="Google Shape;298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What happens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if your opponent was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 classical computer?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875" y="1970575"/>
            <a:ext cx="5958326" cy="287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 opponent</a:t>
            </a:r>
            <a:endParaRPr/>
          </a:p>
        </p:txBody>
      </p:sp>
      <p:sp>
        <p:nvSpPr>
          <p:cNvPr id="305" name="Google Shape;305;p4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4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7" name="Google Shape;30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730125"/>
            <a:ext cx="3533573" cy="285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 opponent</a:t>
            </a:r>
            <a:endParaRPr/>
          </a:p>
        </p:txBody>
      </p:sp>
      <p:sp>
        <p:nvSpPr>
          <p:cNvPr id="313" name="Google Shape;313;p4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4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730125"/>
            <a:ext cx="4135224" cy="334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3250" y="2400600"/>
            <a:ext cx="2991275" cy="200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How?</a:t>
            </a:r>
            <a:endParaRPr/>
          </a:p>
        </p:txBody>
      </p:sp>
      <p:sp>
        <p:nvSpPr>
          <p:cNvPr id="322" name="Google Shape;322;p4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X|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1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I|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I|</a:t>
            </a:r>
            <a:r>
              <a:rPr i="1" lang="en-GB" sz="3000">
                <a:solidFill>
                  <a:srgbClr val="000000"/>
                </a:solidFill>
              </a:rPr>
              <a:t>1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1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H</a:t>
            </a:r>
            <a:r>
              <a:rPr lang="en-GB" sz="3000">
                <a:solidFill>
                  <a:srgbClr val="000000"/>
                </a:solidFill>
              </a:rPr>
              <a:t>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+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H|</a:t>
            </a:r>
            <a:r>
              <a:rPr i="1" lang="en-GB" sz="3000">
                <a:solidFill>
                  <a:srgbClr val="000000"/>
                </a:solidFill>
              </a:rPr>
              <a:t>+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0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X|</a:t>
            </a:r>
            <a:r>
              <a:rPr i="1" lang="en-GB" sz="3000">
                <a:solidFill>
                  <a:srgbClr val="000000"/>
                </a:solidFill>
              </a:rPr>
              <a:t>+</a:t>
            </a:r>
            <a:r>
              <a:rPr lang="en-GB" sz="3000">
                <a:solidFill>
                  <a:srgbClr val="000000"/>
                </a:solidFill>
              </a:rPr>
              <a:t>⟩ = |</a:t>
            </a:r>
            <a:r>
              <a:rPr i="1" lang="en-GB" sz="3000">
                <a:solidFill>
                  <a:srgbClr val="000000"/>
                </a:solidFill>
              </a:rPr>
              <a:t>+</a:t>
            </a:r>
            <a:r>
              <a:rPr lang="en-GB" sz="3000">
                <a:solidFill>
                  <a:srgbClr val="000000"/>
                </a:solidFill>
              </a:rPr>
              <a:t>⟩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  <a:endParaRPr/>
          </a:p>
        </p:txBody>
      </p:sp>
      <p:sp>
        <p:nvSpPr>
          <p:cNvPr id="329" name="Google Shape;329;p4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0" name="Google Shape;33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9250" y="3776725"/>
            <a:ext cx="2852527" cy="10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example</a:t>
            </a:r>
            <a:endParaRPr/>
          </a:p>
        </p:txBody>
      </p:sp>
      <p:sp>
        <p:nvSpPr>
          <p:cNvPr id="336" name="Google Shape;336;p4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Your opponent flips the coin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You flip the coin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Your opponent decides to leave it as it is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The circuit looks something like this -&gt;</a:t>
            </a:r>
            <a:endParaRPr sz="1400"/>
          </a:p>
        </p:txBody>
      </p:sp>
      <p:sp>
        <p:nvSpPr>
          <p:cNvPr id="337" name="Google Shape;337;p4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8" name="Google Shape;33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200" y="2452875"/>
            <a:ext cx="3563100" cy="126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Hadamard, I choose you!</a:t>
            </a:r>
            <a:endParaRPr/>
          </a:p>
        </p:txBody>
      </p:sp>
      <p:sp>
        <p:nvSpPr>
          <p:cNvPr id="344" name="Google Shape;344;p50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So, this is what your opponent will do if quantum in nature</a:t>
            </a:r>
            <a:endParaRPr sz="2400"/>
          </a:p>
        </p:txBody>
      </p:sp>
      <p:sp>
        <p:nvSpPr>
          <p:cNvPr id="345" name="Google Shape;345;p5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600" y="2289625"/>
            <a:ext cx="3774300" cy="1341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2389400"/>
            <a:ext cx="8039700" cy="10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Computing (“Hmm, I think I know what this is”)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+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 (0_0)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computing?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What does it mean to “compute” something?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Does it come at a cost?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Is it a physical process?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Can we quantify the outcome of computing something?</a:t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computing?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Let’s sprinkle some physics on this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Unor</a:t>
            </a:r>
            <a:r>
              <a:rPr lang="en-GB" sz="1800"/>
              <a:t>ganized</a:t>
            </a:r>
            <a:r>
              <a:rPr lang="en-GB"/>
              <a:t> 											</a:t>
            </a:r>
            <a:r>
              <a:rPr lang="en-GB" sz="1800"/>
              <a:t>Organized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3214700" y="2989625"/>
            <a:ext cx="2151000" cy="535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computing?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Scary math formula</a:t>
            </a:r>
            <a:endParaRPr sz="24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Shannon’s Equation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062" y="3156613"/>
            <a:ext cx="3680575" cy="118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Quantum Computing?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Quantum computing is essentially harnessing and exploiting the amazing laws of quantum mechanics to process information.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Classical computing: 0 or 1 (seems simple enough, I got this!)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Quantum computing: 0...</a:t>
            </a:r>
            <a:r>
              <a:rPr i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1? :O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Quantum…? Bits…?</a:t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729450" y="1992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Quantum mechanics is as powerful as it is weird. So, how can we use this to our benefit? Much after the advent of quantum mechanics, someone thought, </a:t>
            </a:r>
            <a:r>
              <a:rPr i="1" lang="en-GB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“Oh. What if we use quantum mechanical systems for processing of information?”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